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15" r:id="rId12"/>
    <p:sldId id="299" r:id="rId13"/>
    <p:sldId id="300" r:id="rId14"/>
    <p:sldId id="301" r:id="rId15"/>
    <p:sldId id="302" r:id="rId16"/>
    <p:sldId id="317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287" r:id="rId3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09B"/>
    <a:srgbClr val="6B93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7" autoAdjust="0"/>
    <p:restoredTop sz="61725" autoAdjust="0"/>
  </p:normalViewPr>
  <p:slideViewPr>
    <p:cSldViewPr>
      <p:cViewPr varScale="1">
        <p:scale>
          <a:sx n="47" d="100"/>
          <a:sy n="4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85809F1-8941-4A94-A43B-31D9292DB177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C236568-0C4F-4E5F-A1D2-9108979E5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8E887AB-8BBF-49FC-A6D6-ACD10116DD44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61E789F-500D-4FE1-9198-ED615D606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 names</a:t>
            </a:r>
            <a:r>
              <a:rPr lang="en-US" baseline="0" dirty="0" smtClean="0"/>
              <a:t>, each of which has 150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Tree</a:t>
            </a:r>
            <a:r>
              <a:rPr lang="en-US" baseline="0" dirty="0" smtClean="0"/>
              <a:t> Tagger was used to add the part of speech tags.</a:t>
            </a:r>
          </a:p>
          <a:p>
            <a:r>
              <a:rPr lang="en-US" baseline="0" dirty="0" smtClean="0"/>
              <a:t>A Stanford NER was used for identifying person, place and organization names.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3E17F-2111-4F85-A76E-850E7654C6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Espresso finds in document word</a:t>
            </a:r>
            <a:r>
              <a:rPr lang="en-US" baseline="0" dirty="0" smtClean="0"/>
              <a:t> pairs that have relations similar to the given seed pairs</a:t>
            </a:r>
          </a:p>
          <a:p>
            <a:r>
              <a:rPr lang="en-US" baseline="0" dirty="0" smtClean="0"/>
              <a:t>It extracts instances and extraction patterns iteratively and selects the instances and a patterns according to the reliability function defines bases in self-mutual-information values</a:t>
            </a:r>
          </a:p>
          <a:p>
            <a:r>
              <a:rPr lang="en-US" baseline="0" dirty="0" smtClean="0"/>
              <a:t>They tried to apply this method to the person name disambiguation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a feature-document</a:t>
            </a:r>
            <a:r>
              <a:rPr lang="en-US" baseline="0" dirty="0" smtClean="0"/>
              <a:t> matrix P (relation of the </a:t>
            </a:r>
            <a:r>
              <a:rPr lang="en-US" baseline="0" dirty="0" err="1" smtClean="0"/>
              <a:t>ith</a:t>
            </a:r>
            <a:r>
              <a:rPr lang="en-US" baseline="0" dirty="0" smtClean="0"/>
              <a:t> feature and j document)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Explains the meaning of the matrix multiplication</a:t>
            </a:r>
          </a:p>
          <a:p>
            <a:r>
              <a:rPr lang="en-US" baseline="0" dirty="0" smtClean="0"/>
              <a:t>Feature </a:t>
            </a:r>
            <a:r>
              <a:rPr lang="en-US" i="1" baseline="0" dirty="0" err="1" smtClean="0"/>
              <a:t>f</a:t>
            </a:r>
            <a:r>
              <a:rPr lang="en-US" sz="800" i="1" baseline="0" dirty="0" err="1" smtClean="0"/>
              <a:t>i</a:t>
            </a:r>
            <a:r>
              <a:rPr lang="en-US" baseline="0" dirty="0" smtClean="0"/>
              <a:t> is connected to document </a:t>
            </a:r>
            <a:r>
              <a:rPr lang="en-US" i="1" baseline="0" dirty="0" err="1" smtClean="0"/>
              <a:t>d</a:t>
            </a:r>
            <a:r>
              <a:rPr lang="en-US" sz="800" i="1" baseline="0" dirty="0" err="1" smtClean="0"/>
              <a:t>j</a:t>
            </a:r>
            <a:r>
              <a:rPr lang="en-US" baseline="0" dirty="0" smtClean="0"/>
              <a:t> if </a:t>
            </a:r>
            <a:r>
              <a:rPr lang="en-US" i="1" baseline="0" dirty="0" err="1" smtClean="0"/>
              <a:t>fi</a:t>
            </a:r>
            <a:r>
              <a:rPr lang="en-US" sz="800" baseline="0" dirty="0" smtClean="0"/>
              <a:t> </a:t>
            </a:r>
            <a:r>
              <a:rPr lang="en-US" baseline="0" dirty="0" smtClean="0"/>
              <a:t>is contained to </a:t>
            </a:r>
            <a:r>
              <a:rPr lang="en-US" i="1" baseline="0" dirty="0" err="1" smtClean="0"/>
              <a:t>d</a:t>
            </a:r>
            <a:r>
              <a:rPr lang="en-US" sz="800" i="1" baseline="0" dirty="0" err="1" smtClean="0"/>
              <a:t>j</a:t>
            </a:r>
            <a:endParaRPr lang="en-US" sz="800" i="1" baseline="0" dirty="0" smtClean="0"/>
          </a:p>
          <a:p>
            <a:r>
              <a:rPr lang="en-US" sz="800" i="0" baseline="0" dirty="0" smtClean="0"/>
              <a:t>If a document belong to a cluster, the document =1, to that cluster.</a:t>
            </a:r>
          </a:p>
          <a:p>
            <a:endParaRPr lang="en-US" sz="800" i="0" baseline="0" dirty="0" smtClean="0"/>
          </a:p>
          <a:p>
            <a:r>
              <a:rPr lang="en-US" sz="800" i="0" baseline="0" dirty="0" smtClean="0"/>
              <a:t>Such information is propagated to the feature-cluster matrix through the document-feature matrix P</a:t>
            </a:r>
          </a:p>
          <a:p>
            <a:endParaRPr lang="en-US" sz="800" i="0" baseline="0" dirty="0" smtClean="0"/>
          </a:p>
          <a:p>
            <a:r>
              <a:rPr lang="en-US" sz="800" i="0" baseline="0" dirty="0" smtClean="0"/>
              <a:t>Feature cluster weights are obtained by multiplying document cluster matrix with P</a:t>
            </a:r>
          </a:p>
          <a:p>
            <a:endParaRPr lang="en-US" sz="800" i="0" baseline="0" dirty="0" smtClean="0"/>
          </a:p>
          <a:p>
            <a:r>
              <a:rPr lang="en-US" sz="800" i="0" baseline="0" dirty="0" smtClean="0"/>
              <a:t>Features strongly related to cluster K, are given higher weights.</a:t>
            </a:r>
          </a:p>
          <a:p>
            <a:endParaRPr lang="en-US" sz="800" i="0" baseline="0" dirty="0" smtClean="0"/>
          </a:p>
          <a:p>
            <a:r>
              <a:rPr lang="en-US" sz="800" i="0" baseline="0" dirty="0" smtClean="0"/>
              <a:t>New document cluster matrix is obtained by multiplying the feature cluster matrix and the P transpose</a:t>
            </a:r>
            <a:endParaRPr lang="en-US" sz="8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78AC-C862-43CB-868E-C24AB22FE42D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84163" y="1906542"/>
            <a:ext cx="8576373" cy="137411"/>
            <a:chOff x="284163" y="1906542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906542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906542"/>
              <a:ext cx="1600200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906542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2">
                    <a:lumMod val="90000"/>
                  </a:schemeClr>
                </a:solidFill>
                <a:sym typeface="Wingdings"/>
              </a:rPr>
              <a:t></a:t>
            </a:r>
            <a:endParaRPr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rgbClr val="252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rgbClr val="25273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rgbClr val="D6D0C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75E-22CF-41E6-8DE6-8D0936F748A7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A1E7-9DDA-4321-B9EF-6166A495CB9F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B9F8-1604-4C98-B8C9-ADA2A0FD0622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D931-4EF8-4F9F-8001-031C41845A6C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2F5-7831-4F2F-B83A-2F1D2FA2E8F8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C6E7-0403-4293-9C71-1192909BAF1F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BE5F-9171-46D4-A684-7CA5E8597606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C82E-27BF-4EF0-8EB2-D6C0B60D3A6A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73F6-C3A1-44C6-9042-8345C512C430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84163" y="1906542"/>
            <a:ext cx="8576373" cy="137411"/>
            <a:chOff x="284163" y="1906542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906542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906542"/>
              <a:ext cx="1600200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906542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>
                <a:solidFill>
                  <a:srgbClr val="2527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3429001"/>
            <a:ext cx="8574087" cy="2841012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84163" y="6263389"/>
            <a:ext cx="8576373" cy="137411"/>
            <a:chOff x="284163" y="6263389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6263389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6263389"/>
              <a:ext cx="1600200" cy="13741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6263389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29600" y="35052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0"/>
            <a:ext cx="7772400" cy="152400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rgbClr val="252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029200"/>
            <a:ext cx="7735824" cy="123444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rgbClr val="25273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957-FC39-4FDA-A7E2-F00E8B53F11C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5EE-4986-414D-9186-B16E40BE9BF3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>
                <a:solidFill>
                  <a:srgbClr val="2527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2527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97A-7DB0-4EE7-B40E-805297B6A3AE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DC77-B545-430E-BFDA-38B9B97055A2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27D7-D974-407F-96CE-C63395B401CB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44CA-73E2-48A9-ACE9-D325DAA13CBB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163" y="452718"/>
            <a:ext cx="1600200" cy="137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885174" y="452718"/>
            <a:ext cx="2743200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626864" y="452718"/>
            <a:ext cx="4233672" cy="137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752600"/>
            <a:ext cx="855345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76D97A6-73FE-4CBD-B911-0F72111E6DF0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F82EFA-3F2A-47E9-9F08-85E46CA5A5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Tx/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tx1">
            <a:lumMod val="65000"/>
            <a:lumOff val="3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 Name Disambiguation by Bootstrapping</a:t>
            </a:r>
            <a:r>
              <a:rPr lang="en-US" sz="2400" dirty="0" smtClean="0"/>
              <a:t> </a:t>
            </a:r>
            <a:r>
              <a:rPr lang="en-US" sz="2000" i="1" dirty="0" smtClean="0"/>
              <a:t>SIGIR’10</a:t>
            </a:r>
            <a:endParaRPr lang="en-US" sz="2000" i="1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75488" y="5029200"/>
            <a:ext cx="8344984" cy="123444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Yoshida M., Ikeda M., Ono S., Sato I., Hiroshi 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Supervisor: </a:t>
            </a:r>
            <a:r>
              <a:rPr lang="en-US" dirty="0" err="1" smtClean="0"/>
              <a:t>Koh</a:t>
            </a:r>
            <a:r>
              <a:rPr lang="en-US" dirty="0" smtClean="0"/>
              <a:t> </a:t>
            </a:r>
            <a:r>
              <a:rPr lang="en-US" dirty="0" err="1" smtClean="0"/>
              <a:t>Jia</a:t>
            </a:r>
            <a:r>
              <a:rPr lang="en-US" dirty="0" smtClean="0"/>
              <a:t>-Ling                                               Presenter: Nonhlanhla Shongwe                      Date: 2010-11-23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stage clustering algorithm </a:t>
            </a:r>
            <a:r>
              <a:rPr lang="en-US" sz="2400" dirty="0" err="1" smtClean="0"/>
              <a:t>cont’s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Compound key word features </a:t>
            </a:r>
          </a:p>
          <a:p>
            <a:pPr lvl="1"/>
            <a:r>
              <a:rPr lang="en-US" dirty="0" smtClean="0"/>
              <a:t>Calculate the importance score for compound words in a document</a:t>
            </a:r>
          </a:p>
          <a:p>
            <a:pPr lvl="1"/>
            <a:endParaRPr lang="en-US" dirty="0" smtClean="0"/>
          </a:p>
          <a:p>
            <a:pPr lvl="2"/>
            <a:r>
              <a:rPr lang="en-US" i="1" dirty="0" smtClean="0"/>
              <a:t>CW</a:t>
            </a:r>
            <a:r>
              <a:rPr lang="en-US" dirty="0" smtClean="0"/>
              <a:t> means compound word </a:t>
            </a:r>
          </a:p>
          <a:p>
            <a:pPr lvl="2"/>
            <a:endParaRPr lang="en-US" dirty="0" smtClean="0"/>
          </a:p>
          <a:p>
            <a:pPr lvl="2"/>
            <a:r>
              <a:rPr lang="en-US" i="1" dirty="0" smtClean="0"/>
              <a:t>CW = (W</a:t>
            </a:r>
            <a:r>
              <a:rPr lang="en-US" sz="1000" i="1" dirty="0" smtClean="0"/>
              <a:t>1</a:t>
            </a:r>
            <a:r>
              <a:rPr lang="en-US" i="1" dirty="0" smtClean="0"/>
              <a:t>, W</a:t>
            </a:r>
            <a:r>
              <a:rPr lang="en-US" sz="1000" i="1" dirty="0" smtClean="0"/>
              <a:t>2</a:t>
            </a:r>
            <a:r>
              <a:rPr lang="en-US" i="1" dirty="0" smtClean="0"/>
              <a:t>…. W</a:t>
            </a:r>
            <a:r>
              <a:rPr lang="en-US" sz="1000" i="1" dirty="0" smtClean="0"/>
              <a:t>L</a:t>
            </a:r>
            <a:r>
              <a:rPr lang="en-US" i="1" dirty="0" smtClean="0"/>
              <a:t>) </a:t>
            </a:r>
            <a:r>
              <a:rPr lang="en-US" dirty="0" smtClean="0"/>
              <a:t>where </a:t>
            </a:r>
            <a:r>
              <a:rPr lang="en-US" i="1" dirty="0" err="1" smtClean="0"/>
              <a:t>W</a:t>
            </a:r>
            <a:r>
              <a:rPr lang="en-US" sz="1000" i="1" dirty="0" err="1" smtClean="0"/>
              <a:t>i</a:t>
            </a:r>
            <a:r>
              <a:rPr lang="en-US" dirty="0" smtClean="0"/>
              <a:t> is a simple noun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i="1" dirty="0" smtClean="0"/>
              <a:t>f(CW) </a:t>
            </a:r>
            <a:r>
              <a:rPr lang="en-US" dirty="0" smtClean="0"/>
              <a:t>= number of independent occurrences of </a:t>
            </a:r>
            <a:r>
              <a:rPr lang="en-US" i="1" dirty="0" smtClean="0"/>
              <a:t>CW</a:t>
            </a:r>
            <a:r>
              <a:rPr lang="en-US" dirty="0" smtClean="0"/>
              <a:t> in a document </a:t>
            </a:r>
          </a:p>
          <a:p>
            <a:pPr lvl="3"/>
            <a:r>
              <a:rPr lang="en-US" dirty="0" smtClean="0"/>
              <a:t>Independent means </a:t>
            </a:r>
            <a:r>
              <a:rPr lang="en-US" i="1" dirty="0" smtClean="0"/>
              <a:t>CW</a:t>
            </a:r>
            <a:r>
              <a:rPr lang="en-US" dirty="0" smtClean="0"/>
              <a:t> is not part of a longer</a:t>
            </a:r>
            <a:r>
              <a:rPr lang="en-US" i="1" dirty="0" smtClean="0"/>
              <a:t> CW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stage clustering algorithm </a:t>
            </a:r>
            <a:r>
              <a:rPr lang="en-US" sz="2400" dirty="0" err="1" smtClean="0"/>
              <a:t>cont’s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Data mining</a:t>
            </a:r>
            <a:r>
              <a:rPr lang="en-US" dirty="0" smtClean="0"/>
              <a:t> is the process of extracting patterns from data. Data mining is seen as an increasingly important tool by modern business to transform data into business intelligence giving an informational advantage”</a:t>
            </a:r>
          </a:p>
          <a:p>
            <a:endParaRPr lang="en-US" dirty="0" smtClean="0"/>
          </a:p>
          <a:p>
            <a:pPr lvl="1"/>
            <a:r>
              <a:rPr lang="en-US" i="1" dirty="0" smtClean="0"/>
              <a:t>f(CW) </a:t>
            </a:r>
            <a:r>
              <a:rPr lang="en-US" dirty="0" smtClean="0"/>
              <a:t>of the compound word of data and data mining</a:t>
            </a:r>
          </a:p>
          <a:p>
            <a:pPr lvl="2"/>
            <a:r>
              <a:rPr lang="en-US" dirty="0" smtClean="0"/>
              <a:t>f(data) = 2</a:t>
            </a:r>
          </a:p>
          <a:p>
            <a:pPr lvl="2"/>
            <a:r>
              <a:rPr lang="en-US" dirty="0" smtClean="0"/>
              <a:t>f(data mining) = 2</a:t>
            </a:r>
          </a:p>
          <a:p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clustering algorithm </a:t>
            </a:r>
            <a:r>
              <a:rPr lang="en-US" sz="2400" dirty="0" err="1" smtClean="0"/>
              <a:t>cont’s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Compound key word features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frequencies of nouns that</a:t>
            </a:r>
          </a:p>
          <a:p>
            <a:pPr lvl="2"/>
            <a:r>
              <a:rPr lang="en-US" dirty="0" smtClean="0"/>
              <a:t>LN(</a:t>
            </a:r>
            <a:r>
              <a:rPr lang="en-US" dirty="0" err="1" smtClean="0"/>
              <a:t>W</a:t>
            </a:r>
            <a:r>
              <a:rPr lang="en-US" sz="1500" dirty="0" err="1" smtClean="0"/>
              <a:t>i</a:t>
            </a:r>
            <a:r>
              <a:rPr lang="en-US" dirty="0" smtClean="0"/>
              <a:t>)- precede simple noun </a:t>
            </a:r>
            <a:r>
              <a:rPr lang="en-US" dirty="0" err="1" smtClean="0"/>
              <a:t>W</a:t>
            </a:r>
            <a:r>
              <a:rPr lang="en-US" sz="1500" dirty="0" err="1" smtClean="0"/>
              <a:t>i</a:t>
            </a:r>
            <a:endParaRPr lang="en-US" sz="1500" dirty="0" smtClean="0"/>
          </a:p>
          <a:p>
            <a:pPr lvl="2"/>
            <a:r>
              <a:rPr lang="en-US" dirty="0" smtClean="0"/>
              <a:t>RN(</a:t>
            </a:r>
            <a:r>
              <a:rPr lang="en-US" dirty="0" err="1" smtClean="0"/>
              <a:t>W</a:t>
            </a:r>
            <a:r>
              <a:rPr lang="en-US" sz="1500" dirty="0" err="1" smtClean="0"/>
              <a:t>i</a:t>
            </a:r>
            <a:r>
              <a:rPr lang="en-US" dirty="0" smtClean="0"/>
              <a:t>)- succeed simple noun </a:t>
            </a:r>
            <a:r>
              <a:rPr lang="en-US" dirty="0" err="1" smtClean="0"/>
              <a:t>W</a:t>
            </a:r>
            <a:r>
              <a:rPr lang="en-US" sz="1500" dirty="0" err="1" smtClean="0"/>
              <a:t>i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7560840" cy="124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7416824" cy="83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clustering algorithm </a:t>
            </a:r>
            <a:r>
              <a:rPr lang="en-US" sz="2400" dirty="0" err="1" smtClean="0"/>
              <a:t>cont’s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Compound key word features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5122912" cy="25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5976" y="4941168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LR(information, security) = {(3+1)(6+1)} x           		              {(3+1)(2+1)}</a:t>
            </a:r>
          </a:p>
          <a:p>
            <a:r>
              <a:rPr lang="en-US" dirty="0" smtClean="0"/>
              <a:t>	                            = (28x12)^1/4 </a:t>
            </a:r>
          </a:p>
          <a:p>
            <a:r>
              <a:rPr lang="en-US" dirty="0" smtClean="0"/>
              <a:t>                                             = 4.28</a:t>
            </a:r>
          </a:p>
          <a:p>
            <a:r>
              <a:rPr lang="en-US" dirty="0" smtClean="0"/>
              <a:t>Score(information security</a:t>
            </a:r>
            <a:r>
              <a:rPr lang="en-US" dirty="0" smtClean="0"/>
              <a:t>) = 3* 4.28=</a:t>
            </a:r>
            <a:r>
              <a:rPr lang="en-US" b="1" dirty="0" smtClean="0"/>
              <a:t> 12.84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65313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f(Information) = 9</a:t>
            </a:r>
          </a:p>
          <a:p>
            <a:pPr lvl="2"/>
            <a:r>
              <a:rPr lang="en-US" dirty="0" smtClean="0"/>
              <a:t>LN(Information) = 3</a:t>
            </a:r>
          </a:p>
          <a:p>
            <a:pPr lvl="2"/>
            <a:r>
              <a:rPr lang="en-US" dirty="0" smtClean="0"/>
              <a:t>LR(Information)= 3+1+2=6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573325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f(security) = 3</a:t>
            </a:r>
          </a:p>
          <a:p>
            <a:pPr lvl="2"/>
            <a:r>
              <a:rPr lang="en-US" dirty="0" smtClean="0"/>
              <a:t>LN(Security) = 3</a:t>
            </a:r>
          </a:p>
          <a:p>
            <a:pPr lvl="2"/>
            <a:r>
              <a:rPr lang="en-US" dirty="0" smtClean="0"/>
              <a:t>LR(Security)=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clustering algorithm </a:t>
            </a:r>
            <a:r>
              <a:rPr lang="en-US" sz="2400" dirty="0" err="1" smtClean="0"/>
              <a:t>cont’s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Features</a:t>
            </a:r>
          </a:p>
          <a:p>
            <a:pPr lvl="1"/>
            <a:r>
              <a:rPr lang="en-US" dirty="0" smtClean="0"/>
              <a:t>Extract URLs (in &lt;a&gt;tags) from each document</a:t>
            </a:r>
          </a:p>
          <a:p>
            <a:pPr lvl="1"/>
            <a:r>
              <a:rPr lang="en-US" dirty="0" smtClean="0"/>
              <a:t>Use them as link features </a:t>
            </a:r>
          </a:p>
          <a:p>
            <a:pPr lvl="1"/>
            <a:r>
              <a:rPr lang="en-US" dirty="0" smtClean="0"/>
              <a:t>Include the URL of the document itself</a:t>
            </a:r>
          </a:p>
          <a:p>
            <a:pPr lvl="1"/>
            <a:r>
              <a:rPr lang="en-US" dirty="0" smtClean="0"/>
              <a:t>Filtered out stop words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clustering algorithm </a:t>
            </a:r>
            <a:r>
              <a:rPr lang="en-US" sz="2400" dirty="0" err="1" smtClean="0"/>
              <a:t>cont’s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similarity </a:t>
            </a:r>
          </a:p>
          <a:p>
            <a:pPr lvl="1"/>
            <a:r>
              <a:rPr lang="en-US" dirty="0" smtClean="0"/>
              <a:t>How to calculate document similarities using the extracted features</a:t>
            </a:r>
          </a:p>
          <a:p>
            <a:endParaRPr lang="en-US" dirty="0" smtClean="0"/>
          </a:p>
          <a:p>
            <a:pPr lvl="3"/>
            <a:r>
              <a:rPr lang="en-US" i="1" dirty="0" err="1" smtClean="0"/>
              <a:t>f</a:t>
            </a:r>
            <a:r>
              <a:rPr lang="en-US" sz="1000" i="1" dirty="0" err="1" smtClean="0"/>
              <a:t>x</a:t>
            </a:r>
            <a:r>
              <a:rPr lang="en-US" dirty="0" smtClean="0"/>
              <a:t> and</a:t>
            </a:r>
            <a:r>
              <a:rPr lang="en-US" i="1" dirty="0" smtClean="0"/>
              <a:t> </a:t>
            </a:r>
            <a:r>
              <a:rPr lang="en-US" i="1" dirty="0" err="1" smtClean="0"/>
              <a:t>f</a:t>
            </a:r>
            <a:r>
              <a:rPr lang="en-US" sz="1000" i="1" dirty="0" err="1" smtClean="0"/>
              <a:t>y</a:t>
            </a:r>
            <a:r>
              <a:rPr lang="en-US" i="1" dirty="0" smtClean="0"/>
              <a:t> </a:t>
            </a:r>
            <a:r>
              <a:rPr lang="en-US" dirty="0" smtClean="0"/>
              <a:t>are sets of features extracted from documents </a:t>
            </a:r>
            <a:r>
              <a:rPr lang="en-US" i="1" dirty="0" err="1" smtClean="0"/>
              <a:t>d</a:t>
            </a:r>
            <a:r>
              <a:rPr lang="en-US" sz="1000" i="1" dirty="0" err="1" smtClean="0"/>
              <a:t>x</a:t>
            </a:r>
            <a:r>
              <a:rPr lang="en-US" dirty="0" smtClean="0"/>
              <a:t> and</a:t>
            </a:r>
            <a:r>
              <a:rPr lang="en-US" i="1" dirty="0" smtClean="0"/>
              <a:t> </a:t>
            </a:r>
            <a:r>
              <a:rPr lang="en-US" i="1" dirty="0" err="1" smtClean="0"/>
              <a:t>d</a:t>
            </a:r>
            <a:r>
              <a:rPr lang="en-US" sz="1000" i="1" dirty="0" err="1" smtClean="0"/>
              <a:t>y</a:t>
            </a:r>
            <a:endParaRPr lang="en-US" sz="1000" i="1" dirty="0" smtClean="0"/>
          </a:p>
          <a:p>
            <a:pPr lvl="3"/>
            <a:r>
              <a:rPr lang="el-GR" i="1" dirty="0" smtClean="0">
                <a:latin typeface="Calibri"/>
              </a:rPr>
              <a:t>Θ</a:t>
            </a:r>
            <a:r>
              <a:rPr lang="en-US" sz="1000" i="1" dirty="0" smtClean="0">
                <a:latin typeface="Calibri"/>
              </a:rPr>
              <a:t>overlap</a:t>
            </a:r>
            <a:r>
              <a:rPr lang="en-US" i="1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is a threshold value to avoid too small denominators</a:t>
            </a:r>
          </a:p>
          <a:p>
            <a:pPr lvl="1"/>
            <a:r>
              <a:rPr lang="en-US" dirty="0" smtClean="0">
                <a:latin typeface="Calibri"/>
              </a:rPr>
              <a:t>Calculate similarities by</a:t>
            </a:r>
          </a:p>
          <a:p>
            <a:pPr lvl="2"/>
            <a:r>
              <a:rPr lang="en-US" dirty="0" smtClean="0">
                <a:latin typeface="Calibri"/>
              </a:rPr>
              <a:t>NEs (</a:t>
            </a:r>
            <a:r>
              <a:rPr lang="en-US" i="1" dirty="0" err="1" smtClean="0">
                <a:latin typeface="Calibri"/>
              </a:rPr>
              <a:t>sim</a:t>
            </a:r>
            <a:r>
              <a:rPr lang="en-US" sz="1400" i="1" dirty="0" err="1" smtClean="0">
                <a:latin typeface="Calibri"/>
              </a:rPr>
              <a:t>NE</a:t>
            </a:r>
            <a:r>
              <a:rPr lang="en-US" dirty="0" smtClean="0">
                <a:latin typeface="Calibri"/>
              </a:rPr>
              <a:t>)</a:t>
            </a:r>
          </a:p>
          <a:p>
            <a:pPr lvl="2"/>
            <a:r>
              <a:rPr lang="en-US" dirty="0" smtClean="0">
                <a:latin typeface="Calibri"/>
              </a:rPr>
              <a:t>CKWs (</a:t>
            </a:r>
            <a:r>
              <a:rPr lang="en-US" i="1" dirty="0" err="1" smtClean="0">
                <a:latin typeface="Calibri"/>
              </a:rPr>
              <a:t>sim</a:t>
            </a:r>
            <a:r>
              <a:rPr lang="en-US" sz="1400" i="1" dirty="0" err="1" smtClean="0">
                <a:latin typeface="Calibri"/>
              </a:rPr>
              <a:t>CKW</a:t>
            </a:r>
            <a:r>
              <a:rPr lang="en-US" dirty="0" smtClean="0">
                <a:latin typeface="Calibri"/>
              </a:rPr>
              <a:t>)</a:t>
            </a:r>
          </a:p>
          <a:p>
            <a:pPr lvl="1"/>
            <a:r>
              <a:rPr lang="en-US" dirty="0" smtClean="0">
                <a:latin typeface="Calibri"/>
              </a:rPr>
              <a:t>Calculate similarity of URLs (</a:t>
            </a:r>
            <a:r>
              <a:rPr lang="en-US" i="1" dirty="0" err="1" smtClean="0">
                <a:latin typeface="Calibri"/>
              </a:rPr>
              <a:t>sim</a:t>
            </a:r>
            <a:r>
              <a:rPr lang="en-US" sz="1400" i="1" dirty="0" err="1" smtClean="0">
                <a:latin typeface="Calibri"/>
              </a:rPr>
              <a:t>URL</a:t>
            </a:r>
            <a:r>
              <a:rPr lang="en-US" dirty="0" smtClean="0">
                <a:latin typeface="Calibri"/>
              </a:rPr>
              <a:t>)</a:t>
            </a:r>
          </a:p>
          <a:p>
            <a:pPr lvl="1"/>
            <a:endParaRPr lang="en-US" dirty="0" smtClean="0"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5904656" cy="10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805264"/>
            <a:ext cx="51322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clustering algorithm </a:t>
            </a:r>
            <a:r>
              <a:rPr lang="en-US" sz="2400" dirty="0" err="1" smtClean="0"/>
              <a:t>cont’s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553452" cy="266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0080"/>
                <a:gridCol w="2952328"/>
                <a:gridCol w="2880320"/>
                <a:gridCol w="200072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Document</a:t>
                      </a:r>
                      <a:r>
                        <a:rPr lang="en-US" baseline="0" dirty="0" smtClean="0"/>
                        <a:t>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</a:t>
                      </a:r>
                      <a:r>
                        <a:rPr lang="en-US" baseline="0" dirty="0" smtClean="0"/>
                        <a:t> Jobs, Pixar, Disney, Apple, Macintosh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</a:t>
                      </a:r>
                      <a:r>
                        <a:rPr lang="en-US" baseline="0" dirty="0" smtClean="0"/>
                        <a:t> Gates, 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George</a:t>
                      </a:r>
                      <a:r>
                        <a:rPr lang="en-US" baseline="0" dirty="0" smtClean="0"/>
                        <a:t> Bush, white house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CKW: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r>
                        <a:rPr lang="en-US" baseline="0" dirty="0" smtClean="0"/>
                        <a:t> business magnate, CEO,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r>
                        <a:rPr lang="en-US" baseline="0" dirty="0" smtClean="0"/>
                        <a:t> business magnate, Chief Software Architect, Computer, </a:t>
                      </a:r>
                      <a:r>
                        <a:rPr lang="en-US" dirty="0" smtClean="0"/>
                        <a:t>CEO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President,</a:t>
                      </a:r>
                      <a:r>
                        <a:rPr lang="en-US" baseline="0" dirty="0" smtClean="0"/>
                        <a:t> CEO, </a:t>
                      </a:r>
                    </a:p>
                    <a:p>
                      <a:r>
                        <a:rPr lang="en-US" baseline="0" dirty="0" smtClean="0"/>
                        <a:t>oil business, republican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URL: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fastcompany.com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fastcompany.com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Wikipedia.com</a:t>
                      </a:r>
                      <a:endParaRPr lang="en-US" dirty="0"/>
                    </a:p>
                  </a:txBody>
                  <a:tcPr/>
                </a:tc>
              </a:tr>
              <a:tr h="2378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3568" y="5157192"/>
          <a:ext cx="69600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024"/>
                <a:gridCol w="1740024"/>
                <a:gridCol w="1740024"/>
                <a:gridCol w="174002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Overlap(D1,</a:t>
                      </a:r>
                      <a:r>
                        <a:rPr lang="en-US" baseline="0" dirty="0" smtClean="0"/>
                        <a:t> D2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Overlap(D1,</a:t>
                      </a:r>
                      <a:r>
                        <a:rPr lang="en-US" baseline="0" dirty="0" smtClean="0"/>
                        <a:t> D3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Overlap(D2,</a:t>
                      </a:r>
                      <a:r>
                        <a:rPr lang="en-US" baseline="0" dirty="0" smtClean="0"/>
                        <a:t> D3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Sim</a:t>
                      </a:r>
                      <a:r>
                        <a:rPr lang="en-US" dirty="0" smtClean="0"/>
                        <a:t>(NE)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Sim</a:t>
                      </a:r>
                      <a:r>
                        <a:rPr lang="en-US" dirty="0" smtClean="0"/>
                        <a:t>(CKW)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¾=0.75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¼=0.25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Sim</a:t>
                      </a:r>
                      <a:r>
                        <a:rPr lang="en-US" dirty="0" smtClean="0"/>
                        <a:t>(URL)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clustering algorithm </a:t>
            </a:r>
            <a:r>
              <a:rPr lang="en-US" sz="2400" dirty="0" err="1" smtClean="0"/>
              <a:t>cont’s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of merged similarities </a:t>
            </a:r>
          </a:p>
          <a:p>
            <a:pPr lvl="1"/>
            <a:r>
              <a:rPr lang="en-US" dirty="0" smtClean="0"/>
              <a:t>Different similarity scores are calculated for different types of named entities</a:t>
            </a:r>
          </a:p>
          <a:p>
            <a:pPr lvl="2"/>
            <a:r>
              <a:rPr lang="en-US" dirty="0" smtClean="0"/>
              <a:t>Person names </a:t>
            </a:r>
          </a:p>
          <a:p>
            <a:pPr lvl="2"/>
            <a:r>
              <a:rPr lang="en-US" dirty="0" smtClean="0"/>
              <a:t>Location names </a:t>
            </a:r>
          </a:p>
          <a:p>
            <a:pPr lvl="2"/>
            <a:r>
              <a:rPr lang="en-US" dirty="0" smtClean="0"/>
              <a:t>Organization names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9"/>
            <a:ext cx="7704856" cy="156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805264"/>
            <a:ext cx="4104456" cy="3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/>
              </a:rPr>
              <a:t>α</a:t>
            </a:r>
            <a:r>
              <a:rPr lang="en-US" dirty="0" smtClean="0">
                <a:latin typeface="Calibri"/>
              </a:rPr>
              <a:t>p = 0.78	   </a:t>
            </a:r>
            <a:r>
              <a:rPr lang="el-GR" dirty="0" smtClean="0">
                <a:latin typeface="Calibri"/>
              </a:rPr>
              <a:t>α</a:t>
            </a:r>
            <a:r>
              <a:rPr lang="en-US" dirty="0" smtClean="0">
                <a:latin typeface="Calibri"/>
              </a:rPr>
              <a:t>L= 0.16   </a:t>
            </a:r>
            <a:r>
              <a:rPr lang="el-GR" dirty="0" smtClean="0">
                <a:latin typeface="Calibri"/>
              </a:rPr>
              <a:t>α</a:t>
            </a:r>
            <a:r>
              <a:rPr lang="en-US" dirty="0" smtClean="0">
                <a:latin typeface="Calibri"/>
              </a:rPr>
              <a:t>o=0.06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clustering algorithm </a:t>
            </a:r>
            <a:r>
              <a:rPr lang="en-US" sz="2400" dirty="0" err="1" smtClean="0"/>
              <a:t>cont’s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Merging different similarities: </a:t>
            </a:r>
            <a:r>
              <a:rPr lang="en-US" i="1" dirty="0" smtClean="0"/>
              <a:t>for NE, CKW and LINK</a:t>
            </a:r>
          </a:p>
          <a:p>
            <a:endParaRPr lang="en-US" i="1" dirty="0" smtClean="0"/>
          </a:p>
          <a:p>
            <a:pPr lvl="1"/>
            <a:r>
              <a:rPr lang="en-US" dirty="0" smtClean="0"/>
              <a:t>Calculated by taking the maximum of the given similarity values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8229600" cy="121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5517232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Sim</a:t>
            </a:r>
            <a:r>
              <a:rPr lang="en-US" dirty="0" smtClean="0"/>
              <a:t> max(D1, D2) = max(0, 0.75, 1)=1</a:t>
            </a:r>
          </a:p>
          <a:p>
            <a:r>
              <a:rPr lang="en-US" dirty="0" err="1" smtClean="0"/>
              <a:t>Sim</a:t>
            </a:r>
            <a:r>
              <a:rPr lang="en-US" dirty="0" smtClean="0"/>
              <a:t> max(D1, D3)= max(0, 0.25, 0.25)= 0.25</a:t>
            </a:r>
          </a:p>
          <a:p>
            <a:r>
              <a:rPr lang="en-US" dirty="0" err="1" smtClean="0"/>
              <a:t>Sim</a:t>
            </a:r>
            <a:r>
              <a:rPr lang="en-US" dirty="0" smtClean="0"/>
              <a:t> max(D2, D3)= max(0, 0.25, 0.25)= 0.25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clustering algorithm </a:t>
            </a:r>
            <a:r>
              <a:rPr lang="en-US" sz="2400" dirty="0" err="1" smtClean="0"/>
              <a:t>cont’s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algorithm</a:t>
            </a:r>
          </a:p>
          <a:p>
            <a:pPr lvl="1"/>
            <a:r>
              <a:rPr lang="en-US" dirty="0" smtClean="0"/>
              <a:t>Used standard hierarchical agglomerative clustering(HAC ) algorithm</a:t>
            </a:r>
          </a:p>
          <a:p>
            <a:pPr lvl="1"/>
            <a:r>
              <a:rPr lang="en-US" dirty="0" smtClean="0"/>
              <a:t>Start with one-in-one clustering and merges the most-similar cluster pairs</a:t>
            </a:r>
          </a:p>
          <a:p>
            <a:pPr lvl="1"/>
            <a:r>
              <a:rPr lang="en-US" dirty="0" smtClean="0"/>
              <a:t>Used the average clustering approach </a:t>
            </a:r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8229600" cy="158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Two stage clustering  Algorithm</a:t>
            </a:r>
          </a:p>
          <a:p>
            <a:pPr lvl="1"/>
            <a:r>
              <a:rPr lang="en-US" dirty="0" smtClean="0"/>
              <a:t>First stage clustering </a:t>
            </a:r>
          </a:p>
          <a:p>
            <a:pPr lvl="1"/>
            <a:r>
              <a:rPr lang="en-US" dirty="0" smtClean="0"/>
              <a:t>Second stage clustering </a:t>
            </a:r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Evaluation measures </a:t>
            </a:r>
          </a:p>
          <a:p>
            <a:pPr lvl="1"/>
            <a:r>
              <a:rPr lang="en-US" dirty="0" smtClean="0"/>
              <a:t>Results 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 clustering algorithm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Bootstrapping </a:t>
            </a:r>
          </a:p>
          <a:p>
            <a:pPr lvl="1"/>
            <a:r>
              <a:rPr lang="en-US" dirty="0" smtClean="0"/>
              <a:t>Used to extract a set of instances (e.g. country names finds</a:t>
            </a:r>
          </a:p>
          <a:p>
            <a:pPr lvl="1">
              <a:buNone/>
            </a:pPr>
            <a:r>
              <a:rPr lang="en-US" dirty="0" smtClean="0"/>
              <a:t>         “ *’s prime minister”)</a:t>
            </a:r>
          </a:p>
          <a:p>
            <a:pPr lvl="1"/>
            <a:r>
              <a:rPr lang="en-US" dirty="0" smtClean="0"/>
              <a:t>Espresso was used to find in documents word pairs that have relations</a:t>
            </a:r>
          </a:p>
          <a:p>
            <a:pPr lvl="1"/>
            <a:r>
              <a:rPr lang="en-US" dirty="0" smtClean="0"/>
              <a:t>Uses a HITS-like matrix multiplication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 clustering algorithm </a:t>
            </a:r>
            <a:r>
              <a:rPr lang="en-US" sz="2400" dirty="0" err="1" smtClean="0"/>
              <a:t>cont’s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7740352" cy="480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 clustering algorithm </a:t>
            </a:r>
            <a:r>
              <a:rPr lang="en-US" sz="2400" dirty="0" err="1" smtClean="0"/>
              <a:t>cont’s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700808"/>
            <a:ext cx="8553450" cy="4373563"/>
          </a:xfrm>
        </p:spPr>
        <p:txBody>
          <a:bodyPr/>
          <a:lstStyle/>
          <a:p>
            <a:r>
              <a:rPr lang="en-US" dirty="0" smtClean="0"/>
              <a:t>Algorithm (STEP 1)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 feature-document matrix P is generated.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2420889"/>
            <a:ext cx="5688631" cy="223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43608" y="5517232"/>
            <a:ext cx="2736304" cy="1080120"/>
            <a:chOff x="1043608" y="5517232"/>
            <a:chExt cx="2736304" cy="1080120"/>
          </a:xfrm>
        </p:grpSpPr>
        <p:grpSp>
          <p:nvGrpSpPr>
            <p:cNvPr id="23" name="Group 22"/>
            <p:cNvGrpSpPr/>
            <p:nvPr/>
          </p:nvGrpSpPr>
          <p:grpSpPr>
            <a:xfrm>
              <a:off x="2339752" y="5517232"/>
              <a:ext cx="1440160" cy="1080120"/>
              <a:chOff x="2339752" y="5517232"/>
              <a:chExt cx="1440160" cy="108012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5400000">
                <a:off x="1799692" y="6057292"/>
                <a:ext cx="10801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3239852" y="6057292"/>
                <a:ext cx="10801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563888" y="551723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339752" y="659735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339752" y="551723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563888" y="659735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043608" y="580526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P(</a:t>
              </a:r>
              <a:r>
                <a:rPr lang="en-US" i="1" dirty="0" err="1" smtClean="0"/>
                <a:t>f,d</a:t>
              </a:r>
              <a:r>
                <a:rPr lang="en-US" dirty="0" smtClean="0"/>
                <a:t>) =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79712" y="522920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d1 d2 d3 d4</a:t>
            </a:r>
          </a:p>
          <a:p>
            <a:r>
              <a:rPr lang="en-US" i="1" dirty="0" smtClean="0"/>
              <a:t>f1     1    1    1    1 </a:t>
            </a:r>
          </a:p>
          <a:p>
            <a:r>
              <a:rPr lang="en-US" i="1" dirty="0" smtClean="0"/>
              <a:t>f2     1    0    1    0 </a:t>
            </a:r>
          </a:p>
          <a:p>
            <a:r>
              <a:rPr lang="en-US" i="1" dirty="0" smtClean="0"/>
              <a:t>f3     0    1    0    0</a:t>
            </a:r>
          </a:p>
          <a:p>
            <a:r>
              <a:rPr lang="en-US" i="1" dirty="0" smtClean="0"/>
              <a:t>f4     1    0    1   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6176" y="5157192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C1 C2 </a:t>
            </a:r>
          </a:p>
          <a:p>
            <a:r>
              <a:rPr lang="en-US" i="1" dirty="0" smtClean="0"/>
              <a:t>d1     1    0    </a:t>
            </a:r>
          </a:p>
          <a:p>
            <a:r>
              <a:rPr lang="en-US" i="1" dirty="0" smtClean="0"/>
              <a:t>d2     </a:t>
            </a:r>
            <a:r>
              <a:rPr lang="en-US" i="1" dirty="0" smtClean="0"/>
              <a:t>1    0   </a:t>
            </a:r>
          </a:p>
          <a:p>
            <a:r>
              <a:rPr lang="en-US" i="1" dirty="0" smtClean="0"/>
              <a:t>d3     0    1   </a:t>
            </a:r>
          </a:p>
          <a:p>
            <a:r>
              <a:rPr lang="en-US" i="1" dirty="0" smtClean="0"/>
              <a:t>d4     0    1    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6012160" y="6021288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732240" y="6021288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88224" y="5445224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588224" y="6597352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64288" y="5445224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4288" y="6597352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661248"/>
            <a:ext cx="504056" cy="3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5868144" y="56612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 clustering algorithm </a:t>
            </a:r>
            <a:r>
              <a:rPr lang="en-US" sz="2400" dirty="0" err="1" smtClean="0"/>
              <a:t>cont’s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(STEP 2)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 feature-cluster matrix (       )is calculated from P and current document-cluster matrix(       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4743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429000"/>
            <a:ext cx="432048" cy="3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89040"/>
            <a:ext cx="48214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39552" y="5085184"/>
            <a:ext cx="2736304" cy="1080120"/>
            <a:chOff x="1043608" y="5517232"/>
            <a:chExt cx="2736304" cy="1080120"/>
          </a:xfrm>
        </p:grpSpPr>
        <p:grpSp>
          <p:nvGrpSpPr>
            <p:cNvPr id="11" name="Group 22"/>
            <p:cNvGrpSpPr/>
            <p:nvPr/>
          </p:nvGrpSpPr>
          <p:grpSpPr>
            <a:xfrm>
              <a:off x="2339752" y="5517232"/>
              <a:ext cx="1440160" cy="1080120"/>
              <a:chOff x="2339752" y="5517232"/>
              <a:chExt cx="1440160" cy="108012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1799692" y="6057292"/>
                <a:ext cx="10801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3239852" y="6057292"/>
                <a:ext cx="10801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563888" y="551723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39752" y="659735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339752" y="551723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563888" y="659735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043608" y="580526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P(</a:t>
              </a:r>
              <a:r>
                <a:rPr lang="en-US" i="1" dirty="0" err="1" smtClean="0"/>
                <a:t>f,d</a:t>
              </a:r>
              <a:r>
                <a:rPr lang="en-US" dirty="0" smtClean="0"/>
                <a:t>) =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75656" y="4797152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d1 d2 d3 d4</a:t>
            </a:r>
          </a:p>
          <a:p>
            <a:r>
              <a:rPr lang="en-US" i="1" dirty="0" smtClean="0"/>
              <a:t>f1     1    1    1    1 </a:t>
            </a:r>
          </a:p>
          <a:p>
            <a:r>
              <a:rPr lang="en-US" i="1" dirty="0" smtClean="0"/>
              <a:t>f2     1    0    1    0 </a:t>
            </a:r>
          </a:p>
          <a:p>
            <a:r>
              <a:rPr lang="en-US" i="1" dirty="0" smtClean="0"/>
              <a:t>f3     0    1    0    0</a:t>
            </a:r>
          </a:p>
          <a:p>
            <a:r>
              <a:rPr lang="en-US" i="1" dirty="0" smtClean="0"/>
              <a:t>f4     1    0    1   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4008" y="4797152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C1 C2 </a:t>
            </a:r>
          </a:p>
          <a:p>
            <a:r>
              <a:rPr lang="en-US" i="1" dirty="0" smtClean="0"/>
              <a:t>d1     1    0    </a:t>
            </a:r>
          </a:p>
          <a:p>
            <a:r>
              <a:rPr lang="en-US" i="1" dirty="0" smtClean="0"/>
              <a:t>d2     1    0   </a:t>
            </a:r>
          </a:p>
          <a:p>
            <a:r>
              <a:rPr lang="en-US" i="1" dirty="0" smtClean="0"/>
              <a:t>d3     0    1   </a:t>
            </a:r>
          </a:p>
          <a:p>
            <a:r>
              <a:rPr lang="en-US" i="1" dirty="0" smtClean="0"/>
              <a:t>d4     0    1    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4499992" y="5661248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220072" y="5661248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76056" y="5085184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76056" y="6237312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120" y="5085184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52120" y="6237312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301208"/>
            <a:ext cx="504056" cy="3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55976" y="53012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19872" y="494116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x</a:t>
            </a:r>
            <a:endParaRPr lang="en-US" sz="5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60" y="4941168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3431" y="4437112"/>
            <a:ext cx="269056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660232" y="479715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C1       C2 </a:t>
            </a:r>
          </a:p>
          <a:p>
            <a:r>
              <a:rPr lang="en-US" i="1" dirty="0" smtClean="0"/>
              <a:t>f1     0.5      0.5   </a:t>
            </a:r>
          </a:p>
          <a:p>
            <a:r>
              <a:rPr lang="en-US" i="1" dirty="0" smtClean="0"/>
              <a:t>f2     0.25    0.25   </a:t>
            </a:r>
          </a:p>
          <a:p>
            <a:r>
              <a:rPr lang="en-US" i="1" dirty="0" smtClean="0"/>
              <a:t>f3     0.25    0 </a:t>
            </a:r>
          </a:p>
          <a:p>
            <a:r>
              <a:rPr lang="en-US" i="1" dirty="0" smtClean="0"/>
              <a:t>f4     0.25    0.5 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444208" y="5661248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884368" y="5661248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20272" y="5085184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20272" y="6237312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316416" y="5085184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316416" y="6237312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 clustering algorithm </a:t>
            </a:r>
            <a:r>
              <a:rPr lang="en-US" sz="2400" dirty="0" err="1" smtClean="0"/>
              <a:t>cont’s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dirty="0" smtClean="0"/>
              <a:t>Algorithm (STEP 3)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 document-cluster matrix (           )is calculated from P and the current feature-cluster matrix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5048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21088"/>
            <a:ext cx="6508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581128"/>
            <a:ext cx="432048" cy="3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284984"/>
            <a:ext cx="1352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95536" y="5373216"/>
            <a:ext cx="2736304" cy="1080120"/>
            <a:chOff x="1043608" y="5517232"/>
            <a:chExt cx="2736304" cy="1080120"/>
          </a:xfrm>
        </p:grpSpPr>
        <p:grpSp>
          <p:nvGrpSpPr>
            <p:cNvPr id="21" name="Group 22"/>
            <p:cNvGrpSpPr/>
            <p:nvPr/>
          </p:nvGrpSpPr>
          <p:grpSpPr>
            <a:xfrm>
              <a:off x="2339752" y="5517232"/>
              <a:ext cx="1440160" cy="1080120"/>
              <a:chOff x="2339752" y="5517232"/>
              <a:chExt cx="1440160" cy="108012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1799692" y="6057292"/>
                <a:ext cx="10801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3239852" y="6057292"/>
                <a:ext cx="10801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563888" y="551723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339752" y="659735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339752" y="551723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563888" y="6597352"/>
                <a:ext cx="21602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43608" y="580526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P(T)=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31640" y="508518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f1   f2   f3   f4</a:t>
            </a:r>
          </a:p>
          <a:p>
            <a:r>
              <a:rPr lang="en-US" i="1" dirty="0" smtClean="0"/>
              <a:t>d1     1    1    0    1 </a:t>
            </a:r>
          </a:p>
          <a:p>
            <a:r>
              <a:rPr lang="en-US" i="1" dirty="0" smtClean="0"/>
              <a:t>d2     1    0    1    0 </a:t>
            </a:r>
          </a:p>
          <a:p>
            <a:r>
              <a:rPr lang="en-US" i="1" dirty="0" smtClean="0"/>
              <a:t>d3     1    1    0    1</a:t>
            </a:r>
          </a:p>
          <a:p>
            <a:r>
              <a:rPr lang="en-US" i="1" dirty="0" smtClean="0"/>
              <a:t>d4     1    0    0   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79912" y="5013176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C1       C2 </a:t>
            </a:r>
          </a:p>
          <a:p>
            <a:r>
              <a:rPr lang="en-US" i="1" dirty="0" smtClean="0"/>
              <a:t>f1     0.5      0.5   </a:t>
            </a:r>
          </a:p>
          <a:p>
            <a:r>
              <a:rPr lang="en-US" i="1" dirty="0" smtClean="0"/>
              <a:t>f2     0.25    0.25   </a:t>
            </a:r>
          </a:p>
          <a:p>
            <a:r>
              <a:rPr lang="en-US" i="1" dirty="0" smtClean="0"/>
              <a:t>f3     0.25    0 </a:t>
            </a:r>
          </a:p>
          <a:p>
            <a:r>
              <a:rPr lang="en-US" i="1" dirty="0" smtClean="0"/>
              <a:t>f4     0.25    0.5 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3563888" y="5877272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004048" y="5877272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39952" y="5301208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39952" y="6453336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36096" y="5301208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36096" y="6453336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03848" y="537321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x</a:t>
            </a:r>
            <a:endParaRPr lang="en-US" sz="5400" dirty="0"/>
          </a:p>
        </p:txBody>
      </p:sp>
      <p:sp>
        <p:nvSpPr>
          <p:cNvPr id="38" name="TextBox 37"/>
          <p:cNvSpPr txBox="1"/>
          <p:nvPr/>
        </p:nvSpPr>
        <p:spPr>
          <a:xfrm>
            <a:off x="5652120" y="5301208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40" name="TextBox 39"/>
          <p:cNvSpPr txBox="1"/>
          <p:nvPr/>
        </p:nvSpPr>
        <p:spPr>
          <a:xfrm>
            <a:off x="6228184" y="501317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C1       C2 </a:t>
            </a:r>
          </a:p>
          <a:p>
            <a:r>
              <a:rPr lang="en-US" i="1" dirty="0" smtClean="0"/>
              <a:t>d1     0.25     0.31</a:t>
            </a:r>
          </a:p>
          <a:p>
            <a:r>
              <a:rPr lang="en-US" i="1" dirty="0" smtClean="0"/>
              <a:t>d2    0.19    0.13   </a:t>
            </a:r>
          </a:p>
          <a:p>
            <a:r>
              <a:rPr lang="en-US" i="1" dirty="0" smtClean="0"/>
              <a:t>d3     0.25    0.31 </a:t>
            </a:r>
          </a:p>
          <a:p>
            <a:r>
              <a:rPr lang="en-US" i="1" dirty="0" smtClean="0"/>
              <a:t>d4     0.19    0.25 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6012160" y="5877272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7452320" y="5877272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88224" y="5301208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588224" y="6453336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84368" y="5301208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884368" y="6453336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 clustering algorithm </a:t>
            </a:r>
            <a:r>
              <a:rPr lang="en-US" sz="2400" dirty="0" err="1" smtClean="0"/>
              <a:t>cont’s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(STEP 4)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47968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6830202" cy="127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308304" y="5445224"/>
            <a:ext cx="504056" cy="288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236296" y="6021288"/>
            <a:ext cx="504056" cy="288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236296" y="6309320"/>
            <a:ext cx="504056" cy="288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84168" y="5157192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C1       C2 </a:t>
            </a:r>
          </a:p>
          <a:p>
            <a:r>
              <a:rPr lang="en-US" i="1" dirty="0" smtClean="0"/>
              <a:t>d1     0.25     0.31</a:t>
            </a:r>
          </a:p>
          <a:p>
            <a:r>
              <a:rPr lang="en-US" i="1" dirty="0" smtClean="0"/>
              <a:t>d2    0.19    0.13   </a:t>
            </a:r>
          </a:p>
          <a:p>
            <a:r>
              <a:rPr lang="en-US" i="1" dirty="0" smtClean="0"/>
              <a:t>d3     0.25    0.31 </a:t>
            </a:r>
          </a:p>
          <a:p>
            <a:r>
              <a:rPr lang="en-US" i="1" dirty="0" smtClean="0"/>
              <a:t>d4     0.19    0.25 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5868144" y="6021288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308304" y="6021288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44208" y="5445224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44208" y="6597352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40352" y="5445224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40352" y="6597352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916832"/>
            <a:ext cx="855345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Evaluation measures </a:t>
            </a:r>
          </a:p>
          <a:p>
            <a:endParaRPr lang="en-US" dirty="0" smtClean="0"/>
          </a:p>
          <a:p>
            <a:endParaRPr lang="en-US" dirty="0" smtClean="0"/>
          </a:p>
          <a:p>
            <a:pPr lvl="3"/>
            <a:r>
              <a:rPr lang="en-US" dirty="0" smtClean="0"/>
              <a:t>L(e) = collect class </a:t>
            </a:r>
          </a:p>
          <a:p>
            <a:pPr lvl="3"/>
            <a:r>
              <a:rPr lang="en-US" dirty="0" smtClean="0"/>
              <a:t>C(e) = machine-predicted class</a:t>
            </a:r>
          </a:p>
          <a:p>
            <a:r>
              <a:rPr lang="en-US" sz="2800" dirty="0" smtClean="0"/>
              <a:t>Extended B-Cubed precision(BEP) and recall (BER)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4536504" cy="129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273824"/>
            <a:ext cx="48941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589240"/>
            <a:ext cx="32186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</a:t>
            </a:r>
            <a:r>
              <a:rPr lang="en-US" sz="2400" dirty="0" err="1" smtClean="0"/>
              <a:t>cont’s</a:t>
            </a:r>
            <a:endParaRPr lang="en-US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7938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5408" y="2060848"/>
            <a:ext cx="5328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Baseline</a:t>
            </a:r>
          </a:p>
          <a:p>
            <a:r>
              <a:rPr lang="en-US" b="1" dirty="0" smtClean="0"/>
              <a:t>All-in-one</a:t>
            </a:r>
            <a:r>
              <a:rPr lang="en-US" dirty="0" smtClean="0"/>
              <a:t>: all documents belong to one cluster</a:t>
            </a:r>
          </a:p>
          <a:p>
            <a:r>
              <a:rPr lang="en-US" b="1" dirty="0" smtClean="0"/>
              <a:t>One-in-one</a:t>
            </a:r>
            <a:r>
              <a:rPr lang="en-US" dirty="0" smtClean="0"/>
              <a:t> :when one document is a size-one cluster</a:t>
            </a:r>
          </a:p>
          <a:p>
            <a:r>
              <a:rPr lang="en-US" b="1" dirty="0" smtClean="0"/>
              <a:t>Combined </a:t>
            </a:r>
            <a:r>
              <a:rPr lang="en-US" dirty="0" smtClean="0"/>
              <a:t>: mixture of the two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Second Stage Clustering</a:t>
            </a:r>
          </a:p>
          <a:p>
            <a:r>
              <a:rPr lang="en-US" b="1" dirty="0" smtClean="0"/>
              <a:t>TOPIC</a:t>
            </a:r>
            <a:r>
              <a:rPr lang="en-US" dirty="0" smtClean="0"/>
              <a:t>: estimates latent topic using a probabilistic generative model</a:t>
            </a:r>
          </a:p>
          <a:p>
            <a:r>
              <a:rPr lang="en-US" b="1" dirty="0" smtClean="0"/>
              <a:t>CKW: </a:t>
            </a:r>
            <a:r>
              <a:rPr lang="en-US" dirty="0" smtClean="0"/>
              <a:t>extracts CKW from the resulting first stage clusters </a:t>
            </a:r>
          </a:p>
          <a:p>
            <a:endParaRPr lang="en-US" dirty="0" smtClean="0"/>
          </a:p>
          <a:p>
            <a:r>
              <a:rPr lang="en-US" b="1" dirty="0" smtClean="0"/>
              <a:t>Bootstrap</a:t>
            </a:r>
          </a:p>
          <a:p>
            <a:r>
              <a:rPr lang="en-US" dirty="0" smtClean="0"/>
              <a:t>Used unigram and bigram features excluding stop words and TF-IDF score was used to calculate the weights for each feature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23528" y="1844824"/>
            <a:ext cx="8553450" cy="4373563"/>
          </a:xfrm>
        </p:spPr>
        <p:txBody>
          <a:bodyPr/>
          <a:lstStyle/>
          <a:p>
            <a:r>
              <a:rPr lang="en-US" dirty="0" smtClean="0"/>
              <a:t>Introduced a problem caused my name ambiguity </a:t>
            </a:r>
          </a:p>
          <a:p>
            <a:r>
              <a:rPr lang="en-US" dirty="0" smtClean="0"/>
              <a:t>Explained a two stage clustering method</a:t>
            </a:r>
          </a:p>
          <a:p>
            <a:pPr lvl="1"/>
            <a:r>
              <a:rPr lang="en-US" dirty="0" smtClean="0"/>
              <a:t>First stage clustering  using HAC</a:t>
            </a:r>
          </a:p>
          <a:p>
            <a:pPr lvl="1"/>
            <a:r>
              <a:rPr lang="en-US" dirty="0" smtClean="0"/>
              <a:t>Second stage clustering using Bootstrapping </a:t>
            </a:r>
          </a:p>
          <a:p>
            <a:r>
              <a:rPr lang="en-US" dirty="0" smtClean="0"/>
              <a:t>Explained results showing that this method out performs other previously proposed methods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you for listening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Wide Web(www)</a:t>
            </a:r>
          </a:p>
          <a:p>
            <a:pPr lvl="1"/>
            <a:r>
              <a:rPr lang="en-US" dirty="0" smtClean="0"/>
              <a:t>Used for learning about real-world entities </a:t>
            </a:r>
            <a:r>
              <a:rPr lang="en-US" dirty="0" err="1" smtClean="0"/>
              <a:t>e.g</a:t>
            </a:r>
            <a:r>
              <a:rPr lang="en-US" dirty="0" smtClean="0"/>
              <a:t> people </a:t>
            </a:r>
          </a:p>
          <a:p>
            <a:r>
              <a:rPr lang="en-US" dirty="0" smtClean="0"/>
              <a:t>Problem </a:t>
            </a:r>
          </a:p>
          <a:p>
            <a:pPr lvl="1"/>
            <a:r>
              <a:rPr lang="en-US" dirty="0" smtClean="0"/>
              <a:t>Ambiguity in names</a:t>
            </a:r>
          </a:p>
          <a:p>
            <a:pPr lvl="2"/>
            <a:r>
              <a:rPr lang="en-US" dirty="0" smtClean="0"/>
              <a:t>This causes the search results to contain web pages about several different entities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655"/>
          <a:stretch>
            <a:fillRect/>
          </a:stretch>
        </p:blipFill>
        <p:spPr bwMode="auto">
          <a:xfrm>
            <a:off x="179512" y="128757"/>
            <a:ext cx="8712968" cy="678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2400" dirty="0" err="1" smtClean="0"/>
              <a:t>cont’s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typical approach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Define similarities between documents based on features extracted from the documents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Cluster Web pages returned by search engines for person name queries by using the similarity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Use Named Entities (NE’s)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2400" dirty="0" err="1" smtClean="0"/>
              <a:t>cont’s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Entities (NE)</a:t>
            </a:r>
          </a:p>
          <a:p>
            <a:pPr lvl="1"/>
            <a:r>
              <a:rPr lang="en-US" dirty="0" smtClean="0"/>
              <a:t>Good feature for distinguishing people</a:t>
            </a:r>
          </a:p>
          <a:p>
            <a:pPr lvl="2"/>
            <a:r>
              <a:rPr lang="en-US" dirty="0" smtClean="0"/>
              <a:t>Represent real-world concepts related to the people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Microsoft</a:t>
            </a:r>
            <a:r>
              <a:rPr lang="en-US" dirty="0" smtClean="0"/>
              <a:t> is related to Bill Gates</a:t>
            </a:r>
          </a:p>
          <a:p>
            <a:r>
              <a:rPr lang="en-US" dirty="0" smtClean="0"/>
              <a:t>Compound Key (CKW) words and URL’s</a:t>
            </a:r>
          </a:p>
          <a:p>
            <a:pPr lvl="1"/>
            <a:r>
              <a:rPr lang="en-US" dirty="0" smtClean="0"/>
              <a:t>Similar properties like NE’s</a:t>
            </a:r>
          </a:p>
          <a:p>
            <a:pPr lvl="1"/>
            <a:r>
              <a:rPr lang="en-US" dirty="0" smtClean="0"/>
              <a:t>e.g. CKW: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chief software architect</a:t>
            </a:r>
            <a:r>
              <a:rPr lang="en-US" dirty="0" smtClean="0"/>
              <a:t> indicate Bill Gates</a:t>
            </a:r>
          </a:p>
          <a:p>
            <a:r>
              <a:rPr lang="en-US" dirty="0" smtClean="0"/>
              <a:t>Challenge </a:t>
            </a:r>
          </a:p>
          <a:p>
            <a:pPr lvl="1"/>
            <a:r>
              <a:rPr lang="en-US" dirty="0" smtClean="0"/>
              <a:t>Show high precision values and low recall values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2400" dirty="0" err="1" smtClean="0"/>
              <a:t>cont’s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typical approach</a:t>
            </a:r>
          </a:p>
          <a:p>
            <a:pPr lvl="1"/>
            <a:r>
              <a:rPr lang="en-US" dirty="0" smtClean="0"/>
              <a:t>Use weak features for calculation of document similarities</a:t>
            </a:r>
          </a:p>
          <a:p>
            <a:pPr lvl="1"/>
            <a:r>
              <a:rPr lang="en-US" dirty="0" smtClean="0"/>
              <a:t>2 categories to represent a document </a:t>
            </a:r>
          </a:p>
          <a:p>
            <a:pPr lvl="2"/>
            <a:r>
              <a:rPr lang="en-US" b="1" dirty="0" smtClean="0"/>
              <a:t>Strong features </a:t>
            </a:r>
            <a:r>
              <a:rPr lang="en-US" dirty="0" smtClean="0"/>
              <a:t>e.g. NE, CKW, URL</a:t>
            </a:r>
          </a:p>
          <a:p>
            <a:pPr lvl="3"/>
            <a:r>
              <a:rPr lang="en-US" dirty="0" smtClean="0"/>
              <a:t>Ability to clearly distinguish between clusters</a:t>
            </a:r>
          </a:p>
          <a:p>
            <a:pPr lvl="2"/>
            <a:r>
              <a:rPr lang="en-US" b="1" dirty="0" smtClean="0"/>
              <a:t>Weak features </a:t>
            </a:r>
            <a:r>
              <a:rPr lang="en-US" dirty="0" smtClean="0"/>
              <a:t>e.g. single words </a:t>
            </a:r>
          </a:p>
          <a:p>
            <a:pPr lvl="3"/>
            <a:r>
              <a:rPr lang="en-US" dirty="0" smtClean="0"/>
              <a:t>No ability to clearly distinguish between clusters.</a:t>
            </a:r>
          </a:p>
          <a:p>
            <a:pPr lvl="1"/>
            <a:r>
              <a:rPr lang="en-US" dirty="0" smtClean="0"/>
              <a:t>Challenges </a:t>
            </a:r>
          </a:p>
          <a:p>
            <a:pPr lvl="2"/>
            <a:r>
              <a:rPr lang="en-US" dirty="0" smtClean="0"/>
              <a:t>Improves the recall but worsens the precision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stage clustering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stage clustering algorithm </a:t>
            </a:r>
          </a:p>
          <a:p>
            <a:pPr lvl="1"/>
            <a:r>
              <a:rPr lang="en-US" dirty="0" smtClean="0"/>
              <a:t>Use the strong features to represent documents </a:t>
            </a:r>
          </a:p>
          <a:p>
            <a:pPr lvl="1"/>
            <a:r>
              <a:rPr lang="en-US" dirty="0" smtClean="0"/>
              <a:t>E.g. NE, CKW , URL’s</a:t>
            </a:r>
          </a:p>
          <a:p>
            <a:r>
              <a:rPr lang="en-US" dirty="0" smtClean="0"/>
              <a:t>Second stage clustering algorithm</a:t>
            </a:r>
          </a:p>
          <a:p>
            <a:pPr lvl="1"/>
            <a:r>
              <a:rPr lang="en-US" dirty="0" smtClean="0"/>
              <a:t>Use bootstrapping to extract instances (weak features) </a:t>
            </a:r>
          </a:p>
          <a:p>
            <a:pPr lvl="1"/>
            <a:r>
              <a:rPr lang="en-US" dirty="0" smtClean="0"/>
              <a:t>E.g. words</a:t>
            </a:r>
          </a:p>
          <a:p>
            <a:pPr lvl="1"/>
            <a:r>
              <a:rPr lang="en-US" dirty="0" smtClean="0"/>
              <a:t>For example </a:t>
            </a:r>
          </a:p>
          <a:p>
            <a:pPr lvl="2"/>
            <a:r>
              <a:rPr lang="en-US" dirty="0" smtClean="0"/>
              <a:t>A computer scientist and baseball player share the same name </a:t>
            </a:r>
          </a:p>
          <a:p>
            <a:pPr lvl="3"/>
            <a:r>
              <a:rPr lang="en-US" dirty="0" smtClean="0"/>
              <a:t>Computer scientist-&gt;memory and algorithm</a:t>
            </a:r>
          </a:p>
          <a:p>
            <a:pPr lvl="3"/>
            <a:r>
              <a:rPr lang="en-US" dirty="0" smtClean="0"/>
              <a:t>Baseball -&gt; ball and battling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clustering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Extract 3 types of strong features </a:t>
            </a:r>
          </a:p>
          <a:p>
            <a:pPr lvl="1"/>
            <a:r>
              <a:rPr lang="en-US" dirty="0" smtClean="0"/>
              <a:t>Named entities </a:t>
            </a:r>
          </a:p>
          <a:p>
            <a:pPr lvl="1"/>
            <a:r>
              <a:rPr lang="en-US" dirty="0" smtClean="0"/>
              <a:t>Compound key words </a:t>
            </a:r>
          </a:p>
          <a:p>
            <a:pPr lvl="1"/>
            <a:r>
              <a:rPr lang="en-US" dirty="0" smtClean="0"/>
              <a:t>URL’s </a:t>
            </a:r>
          </a:p>
          <a:p>
            <a:r>
              <a:rPr lang="en-US" dirty="0" smtClean="0"/>
              <a:t>Named Entities features </a:t>
            </a:r>
          </a:p>
          <a:p>
            <a:pPr lvl="1"/>
            <a:r>
              <a:rPr lang="en-US" dirty="0" smtClean="0"/>
              <a:t>Person names (used as is)</a:t>
            </a:r>
          </a:p>
          <a:p>
            <a:pPr lvl="1"/>
            <a:r>
              <a:rPr lang="en-US" dirty="0" smtClean="0"/>
              <a:t>Organization names (filtered out)</a:t>
            </a:r>
          </a:p>
          <a:p>
            <a:pPr lvl="1"/>
            <a:r>
              <a:rPr lang="en-US" dirty="0" smtClean="0"/>
              <a:t>Place names (filtered out)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7148</TotalTime>
  <Words>1491</Words>
  <Application>Microsoft Office PowerPoint</Application>
  <PresentationFormat>On-screen Show (4:3)</PresentationFormat>
  <Paragraphs>360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Spectrum</vt:lpstr>
      <vt:lpstr>Person Name Disambiguation by Bootstrapping SIGIR’10</vt:lpstr>
      <vt:lpstr>Preview</vt:lpstr>
      <vt:lpstr>Introduction </vt:lpstr>
      <vt:lpstr>Slide 4</vt:lpstr>
      <vt:lpstr>Introduction cont’s</vt:lpstr>
      <vt:lpstr>Introduction cont’s</vt:lpstr>
      <vt:lpstr>Introduction cont’s</vt:lpstr>
      <vt:lpstr>Two stage clustering algorithm</vt:lpstr>
      <vt:lpstr>First stage clustering algorithm </vt:lpstr>
      <vt:lpstr>First stage clustering algorithm cont’s</vt:lpstr>
      <vt:lpstr>First stage clustering algorithm cont’s</vt:lpstr>
      <vt:lpstr>First stage clustering algorithm cont’s</vt:lpstr>
      <vt:lpstr>First stage clustering algorithm cont’s</vt:lpstr>
      <vt:lpstr>First stage clustering algorithm cont’s</vt:lpstr>
      <vt:lpstr>First stage clustering algorithm cont’s</vt:lpstr>
      <vt:lpstr>First stage clustering algorithm cont’s</vt:lpstr>
      <vt:lpstr>First stage clustering algorithm cont’s</vt:lpstr>
      <vt:lpstr>First stage clustering algorithm cont’s</vt:lpstr>
      <vt:lpstr>First stage clustering algorithm cont’s</vt:lpstr>
      <vt:lpstr>Second stage clustering algorithm </vt:lpstr>
      <vt:lpstr>Second stage clustering algorithm cont’s </vt:lpstr>
      <vt:lpstr>Second stage clustering algorithm cont’s </vt:lpstr>
      <vt:lpstr>Second stage clustering algorithm cont’s </vt:lpstr>
      <vt:lpstr>Second stage clustering algorithm cont’s </vt:lpstr>
      <vt:lpstr>Second stage clustering algorithm cont’s </vt:lpstr>
      <vt:lpstr>Experiments</vt:lpstr>
      <vt:lpstr>Experiments cont’s</vt:lpstr>
      <vt:lpstr>Conclusion 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Multi-Label active Learning for Text Classification</dc:title>
  <dc:creator>Nonhlanhla</dc:creator>
  <cp:lastModifiedBy>Nonhlanhla</cp:lastModifiedBy>
  <cp:revision>260</cp:revision>
  <dcterms:created xsi:type="dcterms:W3CDTF">2010-08-15T13:22:11Z</dcterms:created>
  <dcterms:modified xsi:type="dcterms:W3CDTF">2010-11-24T01:20:51Z</dcterms:modified>
</cp:coreProperties>
</file>